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9B7C83-69A5-4CEA-B200-1685AFEBE100}"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139658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9B7C83-69A5-4CEA-B200-1685AFEBE100}"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7872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9B7C83-69A5-4CEA-B200-1685AFEBE100}"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190973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9B7C83-69A5-4CEA-B200-1685AFEBE100}"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05866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9B7C83-69A5-4CEA-B200-1685AFEBE100}" type="datetimeFigureOut">
              <a:rPr lang="en-GB" smtClean="0"/>
              <a:t>03/01/2021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73253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9B7C83-69A5-4CEA-B200-1685AFEBE100}"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211256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9B7C83-69A5-4CEA-B200-1685AFEBE100}" type="datetimeFigureOut">
              <a:rPr lang="en-GB" smtClean="0"/>
              <a:t>03/01/2021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86718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9B7C83-69A5-4CEA-B200-1685AFEBE100}" type="datetimeFigureOut">
              <a:rPr lang="en-GB" smtClean="0"/>
              <a:t>03/01/2021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1272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B7C83-69A5-4CEA-B200-1685AFEBE100}" type="datetimeFigureOut">
              <a:rPr lang="en-GB" smtClean="0"/>
              <a:t>03/01/2021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9583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B7C83-69A5-4CEA-B200-1685AFEBE100}"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53929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B7C83-69A5-4CEA-B200-1685AFEBE100}" type="datetimeFigureOut">
              <a:rPr lang="en-GB" smtClean="0"/>
              <a:t>03/01/2021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8B97FC-6300-4AC7-87E7-C58FEBFEBD15}" type="slidenum">
              <a:rPr lang="en-GB" smtClean="0"/>
              <a:t>‹#›</a:t>
            </a:fld>
            <a:endParaRPr lang="en-GB"/>
          </a:p>
        </p:txBody>
      </p:sp>
    </p:spTree>
    <p:extLst>
      <p:ext uri="{BB962C8B-B14F-4D97-AF65-F5344CB8AC3E}">
        <p14:creationId xmlns:p14="http://schemas.microsoft.com/office/powerpoint/2010/main" val="371504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B7C83-69A5-4CEA-B200-1685AFEBE100}" type="datetimeFigureOut">
              <a:rPr lang="en-GB" smtClean="0"/>
              <a:t>03/01/2021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B97FC-6300-4AC7-87E7-C58FEBFEBD15}" type="slidenum">
              <a:rPr lang="en-GB" smtClean="0"/>
              <a:t>‹#›</a:t>
            </a:fld>
            <a:endParaRPr lang="en-GB"/>
          </a:p>
        </p:txBody>
      </p:sp>
    </p:spTree>
    <p:extLst>
      <p:ext uri="{BB962C8B-B14F-4D97-AF65-F5344CB8AC3E}">
        <p14:creationId xmlns:p14="http://schemas.microsoft.com/office/powerpoint/2010/main" val="347890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2" y="5903893"/>
            <a:ext cx="11991278" cy="954107"/>
          </a:xfrm>
          <a:prstGeom prst="rect">
            <a:avLst/>
          </a:prstGeom>
        </p:spPr>
        <p:txBody>
          <a:bodyPr wrap="square">
            <a:spAutoFit/>
          </a:bodyPr>
          <a:lstStyle/>
          <a:p>
            <a:r>
              <a:rPr lang="en-GB" sz="3200" dirty="0" smtClean="0">
                <a:latin typeface="Century Gothic" panose="020B0502020202020204" pitchFamily="34" charset="0"/>
                <a:ea typeface="Calibri" panose="020F0502020204030204" pitchFamily="34" charset="0"/>
                <a:cs typeface="Times New Roman" panose="02020603050405020304" pitchFamily="18" charset="0"/>
              </a:rPr>
              <a:t>H</a:t>
            </a:r>
            <a:r>
              <a:rPr lang="en-GB" sz="2400" dirty="0" smtClean="0">
                <a:latin typeface="Century Gothic" panose="020B0502020202020204" pitchFamily="34" charset="0"/>
                <a:ea typeface="Calibri" panose="020F0502020204030204" pitchFamily="34" charset="0"/>
                <a:cs typeface="Times New Roman" panose="02020603050405020304" pitchFamily="18" charset="0"/>
              </a:rPr>
              <a:t>istory Curriculum: find out about the lives </a:t>
            </a:r>
            <a:r>
              <a:rPr lang="en-GB" sz="2400" dirty="0">
                <a:latin typeface="Century Gothic" panose="020B0502020202020204" pitchFamily="34" charset="0"/>
                <a:ea typeface="Calibri" panose="020F0502020204030204" pitchFamily="34" charset="0"/>
                <a:cs typeface="Times New Roman" panose="02020603050405020304" pitchFamily="18" charset="0"/>
              </a:rPr>
              <a:t>of significant individuals in the past who have contributed to national and international </a:t>
            </a:r>
            <a:r>
              <a:rPr lang="en-GB" sz="2400" dirty="0" smtClean="0">
                <a:latin typeface="Century Gothic" panose="020B0502020202020204" pitchFamily="34" charset="0"/>
                <a:ea typeface="Calibri" panose="020F0502020204030204" pitchFamily="34" charset="0"/>
                <a:cs typeface="Times New Roman" panose="02020603050405020304" pitchFamily="18" charset="0"/>
              </a:rPr>
              <a:t>achievements.</a:t>
            </a:r>
            <a:endParaRPr lang="en-GB" sz="2400" dirty="0">
              <a:latin typeface="Century Gothic" panose="020B0502020202020204" pitchFamily="34" charset="0"/>
            </a:endParaRPr>
          </a:p>
        </p:txBody>
      </p:sp>
      <p:sp>
        <p:nvSpPr>
          <p:cNvPr id="7" name="Rectangle 6"/>
          <p:cNvSpPr/>
          <p:nvPr/>
        </p:nvSpPr>
        <p:spPr>
          <a:xfrm>
            <a:off x="-69846" y="0"/>
            <a:ext cx="12261846" cy="1754326"/>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WALT: find out about important people </a:t>
            </a:r>
            <a:r>
              <a:rPr lang="en-US" sz="5400" dirty="0" smtClean="0">
                <a:ln w="0"/>
                <a:effectLst>
                  <a:outerShdw blurRad="38100" dist="19050" dir="2700000" algn="tl" rotWithShape="0">
                    <a:schemeClr val="dk1">
                      <a:alpha val="40000"/>
                    </a:schemeClr>
                  </a:outerShdw>
                </a:effectLst>
              </a:rPr>
              <a:t>from the past</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History (American TV channel)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674" y="1966416"/>
            <a:ext cx="3550806" cy="3725387"/>
          </a:xfrm>
          <a:prstGeom prst="rect">
            <a:avLst/>
          </a:prstGeom>
        </p:spPr>
      </p:pic>
      <p:pic>
        <p:nvPicPr>
          <p:cNvPr id="9" name="Picture 8" descr="Florence Nightingale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61" y="1248934"/>
            <a:ext cx="3196205" cy="4442869"/>
          </a:xfrm>
          <a:prstGeom prst="rect">
            <a:avLst/>
          </a:prstGeom>
        </p:spPr>
      </p:pic>
      <p:pic>
        <p:nvPicPr>
          <p:cNvPr id="10" name="Picture 9"/>
          <p:cNvPicPr>
            <a:picLocks noChangeAspect="1"/>
          </p:cNvPicPr>
          <p:nvPr/>
        </p:nvPicPr>
        <p:blipFill>
          <a:blip r:embed="rId4"/>
          <a:stretch>
            <a:fillRect/>
          </a:stretch>
        </p:blipFill>
        <p:spPr>
          <a:xfrm>
            <a:off x="8349988" y="1754326"/>
            <a:ext cx="3311263" cy="3385841"/>
          </a:xfrm>
          <a:prstGeom prst="rect">
            <a:avLst/>
          </a:prstGeom>
        </p:spPr>
      </p:pic>
    </p:spTree>
    <p:extLst>
      <p:ext uri="{BB962C8B-B14F-4D97-AF65-F5344CB8AC3E}">
        <p14:creationId xmlns:p14="http://schemas.microsoft.com/office/powerpoint/2010/main" val="139412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5433"/>
            <a:ext cx="12191999" cy="6042369"/>
          </a:xfrm>
          <a:prstGeom prst="rect">
            <a:avLst/>
          </a:prstGeom>
        </p:spPr>
      </p:pic>
    </p:spTree>
    <p:extLst>
      <p:ext uri="{BB962C8B-B14F-4D97-AF65-F5344CB8AC3E}">
        <p14:creationId xmlns:p14="http://schemas.microsoft.com/office/powerpoint/2010/main" val="60306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397620" y="5272253"/>
            <a:ext cx="10653132" cy="1351571"/>
          </a:xfrm>
          <a:prstGeom prst="wedgeRoundRectCallout">
            <a:avLst>
              <a:gd name="adj1" fmla="val -50833"/>
              <a:gd name="adj2" fmla="val -94127"/>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Sassoon Infant Std" panose="020B0503020103030203" pitchFamily="34" charset="0"/>
              </a:rPr>
              <a:t>What can we tell about this person from this picture?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085" y="2717413"/>
            <a:ext cx="4140587" cy="4140587"/>
          </a:xfrm>
          <a:prstGeom prst="rect">
            <a:avLst/>
          </a:prstGeom>
        </p:spPr>
      </p:pic>
      <p:pic>
        <p:nvPicPr>
          <p:cNvPr id="4" name="Picture 3"/>
          <p:cNvPicPr>
            <a:picLocks noChangeAspect="1"/>
          </p:cNvPicPr>
          <p:nvPr/>
        </p:nvPicPr>
        <p:blipFill>
          <a:blip r:embed="rId3"/>
          <a:stretch>
            <a:fillRect/>
          </a:stretch>
        </p:blipFill>
        <p:spPr>
          <a:xfrm>
            <a:off x="4690018" y="157143"/>
            <a:ext cx="3756102" cy="4996957"/>
          </a:xfrm>
          <a:prstGeom prst="rect">
            <a:avLst/>
          </a:prstGeom>
        </p:spPr>
      </p:pic>
      <p:sp>
        <p:nvSpPr>
          <p:cNvPr id="5" name="Rectangle 4"/>
          <p:cNvSpPr/>
          <p:nvPr/>
        </p:nvSpPr>
        <p:spPr>
          <a:xfrm rot="20908435">
            <a:off x="483219" y="361135"/>
            <a:ext cx="2598875" cy="1754326"/>
          </a:xfrm>
          <a:prstGeom prst="rect">
            <a:avLst/>
          </a:prstGeom>
          <a:noFill/>
        </p:spPr>
        <p:txBody>
          <a:bodyPr wrap="square" lIns="91440" tIns="45720" rIns="91440" bIns="45720">
            <a:spAutoFit/>
          </a:bodyPr>
          <a:lstStyle/>
          <a:p>
            <a:pPr algn="ctr"/>
            <a:r>
              <a:rPr lang="en-US" sz="3600" b="0" cap="none" spc="0" dirty="0" smtClean="0">
                <a:ln w="0"/>
                <a:solidFill>
                  <a:schemeClr val="tx1"/>
                </a:solidFill>
                <a:latin typeface="Sassoon Infant Std" panose="020B0503020103030203" pitchFamily="34" charset="0"/>
              </a:rPr>
              <a:t>Is this person rich or poor?</a:t>
            </a:r>
            <a:endParaRPr lang="en-US" sz="3600" b="0" cap="none" spc="0" dirty="0">
              <a:ln w="0"/>
              <a:solidFill>
                <a:schemeClr val="tx1"/>
              </a:solidFill>
              <a:latin typeface="Sassoon Infant Std" panose="020B0503020103030203" pitchFamily="34" charset="0"/>
            </a:endParaRPr>
          </a:p>
        </p:txBody>
      </p:sp>
      <p:sp>
        <p:nvSpPr>
          <p:cNvPr id="7" name="Rectangle 6"/>
          <p:cNvSpPr/>
          <p:nvPr/>
        </p:nvSpPr>
        <p:spPr>
          <a:xfrm>
            <a:off x="8702552" y="309333"/>
            <a:ext cx="3348200" cy="2308324"/>
          </a:xfrm>
          <a:prstGeom prst="rect">
            <a:avLst/>
          </a:prstGeom>
          <a:noFill/>
        </p:spPr>
        <p:txBody>
          <a:bodyPr wrap="square" lIns="91440" tIns="45720" rIns="91440" bIns="45720">
            <a:spAutoFit/>
          </a:bodyPr>
          <a:lstStyle/>
          <a:p>
            <a:pPr algn="ctr"/>
            <a:r>
              <a:rPr lang="en-US" sz="3600" b="0" cap="none" spc="0" dirty="0" smtClean="0">
                <a:ln w="0"/>
                <a:solidFill>
                  <a:schemeClr val="tx1"/>
                </a:solidFill>
                <a:latin typeface="Sassoon Infant Std" panose="020B0503020103030203" pitchFamily="34" charset="0"/>
              </a:rPr>
              <a:t>Was this person born before or after the Great Fire of London?</a:t>
            </a:r>
            <a:endParaRPr lang="en-US" sz="3600" b="0" cap="none" spc="0" dirty="0">
              <a:ln w="0"/>
              <a:solidFill>
                <a:schemeClr val="tx1"/>
              </a:solidFill>
              <a:latin typeface="Sassoon Infant Std" panose="020B0503020103030203" pitchFamily="34" charset="0"/>
            </a:endParaRPr>
          </a:p>
        </p:txBody>
      </p:sp>
      <p:sp>
        <p:nvSpPr>
          <p:cNvPr id="8" name="Rectangle 7"/>
          <p:cNvSpPr/>
          <p:nvPr/>
        </p:nvSpPr>
        <p:spPr>
          <a:xfrm>
            <a:off x="1594281" y="2479382"/>
            <a:ext cx="2598875" cy="2308324"/>
          </a:xfrm>
          <a:prstGeom prst="rect">
            <a:avLst/>
          </a:prstGeom>
          <a:noFill/>
        </p:spPr>
        <p:txBody>
          <a:bodyPr wrap="square" lIns="91440" tIns="45720" rIns="91440" bIns="45720">
            <a:spAutoFit/>
          </a:bodyPr>
          <a:lstStyle/>
          <a:p>
            <a:pPr algn="ctr"/>
            <a:r>
              <a:rPr lang="en-US" sz="3600" b="0" cap="none" spc="0" dirty="0" smtClean="0">
                <a:ln w="0"/>
                <a:solidFill>
                  <a:schemeClr val="tx1"/>
                </a:solidFill>
                <a:latin typeface="Sassoon Infant Std" panose="020B0503020103030203" pitchFamily="34" charset="0"/>
              </a:rPr>
              <a:t>What job do you think this person has?</a:t>
            </a:r>
            <a:endParaRPr lang="en-US" sz="3600" b="0" cap="none" spc="0" dirty="0">
              <a:ln w="0"/>
              <a:solidFill>
                <a:schemeClr val="tx1"/>
              </a:solidFill>
              <a:latin typeface="Sassoon Infant Std" panose="020B0503020103030203" pitchFamily="34" charset="0"/>
            </a:endParaRPr>
          </a:p>
        </p:txBody>
      </p:sp>
    </p:spTree>
    <p:extLst>
      <p:ext uri="{BB962C8B-B14F-4D97-AF65-F5344CB8AC3E}">
        <p14:creationId xmlns:p14="http://schemas.microsoft.com/office/powerpoint/2010/main" val="3951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62772"/>
            <a:ext cx="6878782" cy="5632311"/>
          </a:xfrm>
          <a:prstGeom prst="rect">
            <a:avLst/>
          </a:prstGeom>
        </p:spPr>
        <p:txBody>
          <a:bodyPr wrap="square">
            <a:spAutoFit/>
          </a:bodyPr>
          <a:lstStyle/>
          <a:p>
            <a:r>
              <a:rPr lang="en-GB" sz="4000" dirty="0" smtClean="0">
                <a:latin typeface="Sassoon Infant Std" panose="020B0503020103030203" pitchFamily="34" charset="0"/>
              </a:rPr>
              <a:t>This picture shows a woman called Florence Nightingale. She was born in 1820 in Florence in Italy. She was named after the city she was born in. Her family was British and they moved back to England when Florence was still a baby. She had an older sister called Parthenope.</a:t>
            </a:r>
            <a:endParaRPr lang="en-GB" sz="4000" dirty="0">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7128164" y="184325"/>
            <a:ext cx="4932267" cy="6547045"/>
          </a:xfrm>
          <a:prstGeom prst="rect">
            <a:avLst/>
          </a:prstGeom>
        </p:spPr>
      </p:pic>
    </p:spTree>
    <p:extLst>
      <p:ext uri="{BB962C8B-B14F-4D97-AF65-F5344CB8AC3E}">
        <p14:creationId xmlns:p14="http://schemas.microsoft.com/office/powerpoint/2010/main" val="715547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99" y="964711"/>
            <a:ext cx="7065818" cy="4401205"/>
          </a:xfrm>
          <a:prstGeom prst="rect">
            <a:avLst/>
          </a:prstGeom>
        </p:spPr>
        <p:txBody>
          <a:bodyPr wrap="square">
            <a:spAutoFit/>
          </a:bodyPr>
          <a:lstStyle/>
          <a:p>
            <a:r>
              <a:rPr lang="en-GB" sz="4000" dirty="0" smtClean="0">
                <a:latin typeface="Sassoon Infant Std" panose="020B0503020103030203" pitchFamily="34" charset="0"/>
              </a:rPr>
              <a:t>Florence was alive when Queen Victoria was queen of England. Britain was a very different place at this time. Men and women were not equal and there was a big divide between rich and poor people.</a:t>
            </a:r>
            <a:endParaRPr lang="en-GB" sz="4000" dirty="0">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7559522" y="234460"/>
            <a:ext cx="4454058" cy="5861709"/>
          </a:xfrm>
          <a:prstGeom prst="rect">
            <a:avLst/>
          </a:prstGeom>
        </p:spPr>
      </p:pic>
    </p:spTree>
    <p:extLst>
      <p:ext uri="{BB962C8B-B14F-4D97-AF65-F5344CB8AC3E}">
        <p14:creationId xmlns:p14="http://schemas.microsoft.com/office/powerpoint/2010/main" val="400744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1568"/>
            <a:ext cx="12240033" cy="5973042"/>
          </a:xfrm>
          <a:prstGeom prst="rect">
            <a:avLst/>
          </a:prstGeom>
        </p:spPr>
      </p:pic>
      <p:sp>
        <p:nvSpPr>
          <p:cNvPr id="6" name="Up Arrow 5"/>
          <p:cNvSpPr/>
          <p:nvPr/>
        </p:nvSpPr>
        <p:spPr>
          <a:xfrm>
            <a:off x="7568418" y="2686929"/>
            <a:ext cx="45719" cy="520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922499" y="3031587"/>
            <a:ext cx="1800664" cy="52050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1606</a:t>
            </a:r>
          </a:p>
          <a:p>
            <a:pPr algn="ctr"/>
            <a:r>
              <a:rPr lang="en-GB" dirty="0" smtClean="0"/>
              <a:t>Gunpowder Plot</a:t>
            </a:r>
            <a:endParaRPr lang="en-GB" dirty="0"/>
          </a:p>
        </p:txBody>
      </p:sp>
      <p:pic>
        <p:nvPicPr>
          <p:cNvPr id="8" name="Picture 7"/>
          <p:cNvPicPr>
            <a:picLocks noChangeAspect="1"/>
          </p:cNvPicPr>
          <p:nvPr/>
        </p:nvPicPr>
        <p:blipFill>
          <a:blip r:embed="rId3"/>
          <a:stretch>
            <a:fillRect/>
          </a:stretch>
        </p:blipFill>
        <p:spPr>
          <a:xfrm>
            <a:off x="8082119" y="2686929"/>
            <a:ext cx="79255" cy="536494"/>
          </a:xfrm>
          <a:prstGeom prst="rect">
            <a:avLst/>
          </a:prstGeom>
        </p:spPr>
      </p:pic>
      <p:sp>
        <p:nvSpPr>
          <p:cNvPr id="9" name="Rounded Rectangle 8"/>
          <p:cNvSpPr/>
          <p:nvPr/>
        </p:nvSpPr>
        <p:spPr>
          <a:xfrm>
            <a:off x="7829844" y="2865177"/>
            <a:ext cx="1257885" cy="71649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1666</a:t>
            </a:r>
          </a:p>
          <a:p>
            <a:pPr algn="ctr"/>
            <a:r>
              <a:rPr lang="en-GB" dirty="0" smtClean="0"/>
              <a:t>Great Fire of London</a:t>
            </a:r>
            <a:endParaRPr lang="en-GB" dirty="0"/>
          </a:p>
        </p:txBody>
      </p:sp>
    </p:spTree>
    <p:extLst>
      <p:ext uri="{BB962C8B-B14F-4D97-AF65-F5344CB8AC3E}">
        <p14:creationId xmlns:p14="http://schemas.microsoft.com/office/powerpoint/2010/main" val="381643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54956"/>
            <a:ext cx="12230549" cy="4991100"/>
          </a:xfrm>
          <a:prstGeom prst="rect">
            <a:avLst/>
          </a:prstGeom>
        </p:spPr>
      </p:pic>
    </p:spTree>
    <p:extLst>
      <p:ext uri="{BB962C8B-B14F-4D97-AF65-F5344CB8AC3E}">
        <p14:creationId xmlns:p14="http://schemas.microsoft.com/office/powerpoint/2010/main" val="140323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195"/>
            <a:ext cx="12224762" cy="6005146"/>
          </a:xfrm>
          <a:prstGeom prst="rect">
            <a:avLst/>
          </a:prstGeom>
        </p:spPr>
      </p:pic>
    </p:spTree>
    <p:extLst>
      <p:ext uri="{BB962C8B-B14F-4D97-AF65-F5344CB8AC3E}">
        <p14:creationId xmlns:p14="http://schemas.microsoft.com/office/powerpoint/2010/main" val="197239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1054" y="119721"/>
            <a:ext cx="3913603" cy="6575918"/>
          </a:xfrm>
          <a:prstGeom prst="rect">
            <a:avLst/>
          </a:prstGeom>
        </p:spPr>
      </p:pic>
      <p:sp>
        <p:nvSpPr>
          <p:cNvPr id="3" name="Rectangle 2"/>
          <p:cNvSpPr/>
          <p:nvPr/>
        </p:nvSpPr>
        <p:spPr>
          <a:xfrm>
            <a:off x="375139" y="619769"/>
            <a:ext cx="7291754" cy="5575822"/>
          </a:xfrm>
          <a:prstGeom prst="rect">
            <a:avLst/>
          </a:prstGeom>
        </p:spPr>
        <p:txBody>
          <a:bodyPr wrap="square">
            <a:spAutoFit/>
          </a:bodyPr>
          <a:lstStyle/>
          <a:p>
            <a:pPr>
              <a:lnSpc>
                <a:spcPct val="150000"/>
              </a:lnSpc>
            </a:pPr>
            <a:r>
              <a:rPr lang="en-GB" sz="2400" dirty="0">
                <a:latin typeface="Sassoon Primary" pitchFamily="50" charset="0"/>
              </a:rPr>
              <a:t>At this time, daughters from wealthy families</a:t>
            </a:r>
          </a:p>
          <a:p>
            <a:pPr>
              <a:lnSpc>
                <a:spcPct val="150000"/>
              </a:lnSpc>
            </a:pPr>
            <a:r>
              <a:rPr lang="en-GB" sz="2400" dirty="0">
                <a:latin typeface="Sassoon Primary" pitchFamily="50" charset="0"/>
              </a:rPr>
              <a:t>were expected to make a good marriage and run</a:t>
            </a:r>
          </a:p>
          <a:p>
            <a:pPr>
              <a:lnSpc>
                <a:spcPct val="150000"/>
              </a:lnSpc>
            </a:pPr>
            <a:r>
              <a:rPr lang="en-GB" sz="2400" dirty="0">
                <a:latin typeface="Sassoon Primary" pitchFamily="50" charset="0"/>
              </a:rPr>
              <a:t>a household. Florence didn’t want to do this.</a:t>
            </a:r>
          </a:p>
          <a:p>
            <a:pPr>
              <a:lnSpc>
                <a:spcPct val="150000"/>
              </a:lnSpc>
            </a:pPr>
            <a:r>
              <a:rPr lang="en-GB" sz="2400" dirty="0">
                <a:latin typeface="Sassoon Primary" pitchFamily="50" charset="0"/>
              </a:rPr>
              <a:t>From a young age, she was interested in nursing</a:t>
            </a:r>
          </a:p>
          <a:p>
            <a:pPr>
              <a:lnSpc>
                <a:spcPct val="150000"/>
              </a:lnSpc>
            </a:pPr>
            <a:r>
              <a:rPr lang="en-GB" sz="2400" dirty="0">
                <a:latin typeface="Sassoon Primary" pitchFamily="50" charset="0"/>
              </a:rPr>
              <a:t>and taking care of people so she decided to</a:t>
            </a:r>
          </a:p>
          <a:p>
            <a:pPr>
              <a:lnSpc>
                <a:spcPct val="150000"/>
              </a:lnSpc>
            </a:pPr>
            <a:r>
              <a:rPr lang="en-GB" sz="2400" dirty="0">
                <a:latin typeface="Sassoon Primary" pitchFamily="50" charset="0"/>
              </a:rPr>
              <a:t>become a nurse. Her parents didn’t want her to</a:t>
            </a:r>
          </a:p>
          <a:p>
            <a:pPr>
              <a:lnSpc>
                <a:spcPct val="150000"/>
              </a:lnSpc>
            </a:pPr>
            <a:r>
              <a:rPr lang="en-GB" sz="2400" dirty="0">
                <a:latin typeface="Sassoon Primary" pitchFamily="50" charset="0"/>
              </a:rPr>
              <a:t>do this. At this time, wealthy women did not</a:t>
            </a:r>
          </a:p>
          <a:p>
            <a:pPr>
              <a:lnSpc>
                <a:spcPct val="150000"/>
              </a:lnSpc>
            </a:pPr>
            <a:r>
              <a:rPr lang="en-GB" sz="2400" dirty="0">
                <a:latin typeface="Sassoon Primary" pitchFamily="50" charset="0"/>
              </a:rPr>
              <a:t>work, let alone work as a nurse. Nurses were</a:t>
            </a:r>
          </a:p>
          <a:p>
            <a:pPr>
              <a:lnSpc>
                <a:spcPct val="150000"/>
              </a:lnSpc>
            </a:pPr>
            <a:r>
              <a:rPr lang="en-GB" sz="2400" dirty="0">
                <a:latin typeface="Sassoon Primary" pitchFamily="50" charset="0"/>
              </a:rPr>
              <a:t>usually poorer women and her parents thought</a:t>
            </a:r>
          </a:p>
          <a:p>
            <a:pPr>
              <a:lnSpc>
                <a:spcPct val="150000"/>
              </a:lnSpc>
            </a:pPr>
            <a:r>
              <a:rPr lang="en-GB" sz="2400" dirty="0">
                <a:latin typeface="Sassoon Primary" pitchFamily="50" charset="0"/>
              </a:rPr>
              <a:t>this would be very unsuitable for her.</a:t>
            </a:r>
          </a:p>
        </p:txBody>
      </p:sp>
    </p:spTree>
    <p:extLst>
      <p:ext uri="{BB962C8B-B14F-4D97-AF65-F5344CB8AC3E}">
        <p14:creationId xmlns:p14="http://schemas.microsoft.com/office/powerpoint/2010/main" val="2584292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96" y="317252"/>
            <a:ext cx="11000934" cy="1569660"/>
          </a:xfrm>
          <a:prstGeom prst="rect">
            <a:avLst/>
          </a:prstGeom>
        </p:spPr>
        <p:txBody>
          <a:bodyPr wrap="square">
            <a:spAutoFit/>
          </a:bodyPr>
          <a:lstStyle/>
          <a:p>
            <a:r>
              <a:rPr lang="en-GB" sz="2400" dirty="0" smtClean="0">
                <a:latin typeface="Sassoon Primary" pitchFamily="50" charset="0"/>
              </a:rPr>
              <a:t>However, Florence was determined to become a nurse. She was a Christian and believed that God was calling her to be a nurse and help people. Eventually, her parents realised she wasn’t going to marry (even though she had lots of offers from lots of rich men) and gave in.</a:t>
            </a:r>
            <a:endParaRPr lang="en-GB" sz="2400" dirty="0">
              <a:latin typeface="Sassoon Primary" pitchFamily="50" charset="0"/>
            </a:endParaRPr>
          </a:p>
        </p:txBody>
      </p:sp>
      <p:pic>
        <p:nvPicPr>
          <p:cNvPr id="4" name="Picture 3"/>
          <p:cNvPicPr>
            <a:picLocks noChangeAspect="1"/>
          </p:cNvPicPr>
          <p:nvPr/>
        </p:nvPicPr>
        <p:blipFill>
          <a:blip r:embed="rId2"/>
          <a:stretch>
            <a:fillRect/>
          </a:stretch>
        </p:blipFill>
        <p:spPr>
          <a:xfrm>
            <a:off x="541679" y="2068242"/>
            <a:ext cx="4944721" cy="4789758"/>
          </a:xfrm>
          <a:prstGeom prst="rect">
            <a:avLst/>
          </a:prstGeom>
        </p:spPr>
      </p:pic>
      <p:sp>
        <p:nvSpPr>
          <p:cNvPr id="5" name="Rectangle 4"/>
          <p:cNvSpPr/>
          <p:nvPr/>
        </p:nvSpPr>
        <p:spPr>
          <a:xfrm>
            <a:off x="5894363" y="2378179"/>
            <a:ext cx="6096000" cy="3416320"/>
          </a:xfrm>
          <a:prstGeom prst="rect">
            <a:avLst/>
          </a:prstGeom>
        </p:spPr>
        <p:txBody>
          <a:bodyPr>
            <a:spAutoFit/>
          </a:bodyPr>
          <a:lstStyle/>
          <a:p>
            <a:r>
              <a:rPr lang="en-GB" sz="2400" dirty="0" smtClean="0">
                <a:latin typeface="Sassoon Primary" pitchFamily="50" charset="0"/>
              </a:rPr>
              <a:t>In 1851, when Florence was 31 years</a:t>
            </a:r>
          </a:p>
          <a:p>
            <a:r>
              <a:rPr lang="en-GB" sz="2400" dirty="0" smtClean="0">
                <a:latin typeface="Sassoon Primary" pitchFamily="50" charset="0"/>
              </a:rPr>
              <a:t>old, she went to train as a nurse in</a:t>
            </a:r>
          </a:p>
          <a:p>
            <a:r>
              <a:rPr lang="en-GB" sz="2400" dirty="0" smtClean="0">
                <a:latin typeface="Sassoon Primary" pitchFamily="50" charset="0"/>
              </a:rPr>
              <a:t>Germany. She then returned to England</a:t>
            </a:r>
          </a:p>
          <a:p>
            <a:r>
              <a:rPr lang="en-GB" sz="2400" dirty="0" smtClean="0">
                <a:latin typeface="Sassoon Primary" pitchFamily="50" charset="0"/>
              </a:rPr>
              <a:t>and became the supervising nurse for a</a:t>
            </a:r>
          </a:p>
          <a:p>
            <a:r>
              <a:rPr lang="en-GB" sz="2400" dirty="0" smtClean="0">
                <a:latin typeface="Sassoon Primary" pitchFamily="50" charset="0"/>
              </a:rPr>
              <a:t>hospital for rich women in London.</a:t>
            </a:r>
          </a:p>
          <a:p>
            <a:endParaRPr lang="en-GB" sz="2400" dirty="0">
              <a:latin typeface="Sassoon Primary" pitchFamily="50" charset="0"/>
            </a:endParaRPr>
          </a:p>
          <a:p>
            <a:r>
              <a:rPr lang="en-GB" sz="2400" dirty="0" smtClean="0">
                <a:latin typeface="Sassoon Primary" pitchFamily="50" charset="0"/>
              </a:rPr>
              <a:t>It took her a long time but she showed determination and perseverance in order to achieve her dreams.</a:t>
            </a:r>
            <a:endParaRPr lang="en-GB" sz="2400" dirty="0">
              <a:latin typeface="Sassoon Primary" pitchFamily="50" charset="0"/>
            </a:endParaRPr>
          </a:p>
        </p:txBody>
      </p:sp>
    </p:spTree>
    <p:extLst>
      <p:ext uri="{BB962C8B-B14F-4D97-AF65-F5344CB8AC3E}">
        <p14:creationId xmlns:p14="http://schemas.microsoft.com/office/powerpoint/2010/main" val="1754502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383</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Sassoon Infant Std</vt:lpstr>
      <vt:lpstr>Sassoon Primary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Erth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Bloxam</dc:creator>
  <cp:lastModifiedBy>Erika Bloxam</cp:lastModifiedBy>
  <cp:revision>5</cp:revision>
  <dcterms:created xsi:type="dcterms:W3CDTF">2021-01-03T16:22:18Z</dcterms:created>
  <dcterms:modified xsi:type="dcterms:W3CDTF">2021-01-03T22:24:46Z</dcterms:modified>
</cp:coreProperties>
</file>